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 autoAdjust="0"/>
    <p:restoredTop sz="94671" autoAdjust="0"/>
  </p:normalViewPr>
  <p:slideViewPr>
    <p:cSldViewPr snapToGrid="0" snapToObjects="1">
      <p:cViewPr varScale="1">
        <p:scale>
          <a:sx n="94" d="100"/>
          <a:sy n="94" d="100"/>
        </p:scale>
        <p:origin x="-12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40B8-769E-454B-99FD-8F2BC0EECB82}" type="datetimeFigureOut">
              <a:rPr lang="en-US" smtClean="0"/>
              <a:t>4/30/14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4169-0B66-7E43-8C78-B4403C528B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40B8-769E-454B-99FD-8F2BC0EECB82}" type="datetimeFigureOut">
              <a:rPr lang="en-US" smtClean="0"/>
              <a:t>4/30/14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4169-0B66-7E43-8C78-B4403C528B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40B8-769E-454B-99FD-8F2BC0EECB82}" type="datetimeFigureOut">
              <a:rPr lang="en-US" smtClean="0"/>
              <a:t>4/30/14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4169-0B66-7E43-8C78-B4403C528B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40B8-769E-454B-99FD-8F2BC0EECB82}" type="datetimeFigureOut">
              <a:rPr lang="en-US" smtClean="0"/>
              <a:t>4/30/14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4169-0B66-7E43-8C78-B4403C528B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40B8-769E-454B-99FD-8F2BC0EECB82}" type="datetimeFigureOut">
              <a:rPr lang="en-US" smtClean="0"/>
              <a:t>4/30/14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4169-0B66-7E43-8C78-B4403C528B8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40B8-769E-454B-99FD-8F2BC0EECB82}" type="datetimeFigureOut">
              <a:rPr lang="en-US" smtClean="0"/>
              <a:t>4/30/14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4169-0B66-7E43-8C78-B4403C528B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40B8-769E-454B-99FD-8F2BC0EECB82}" type="datetimeFigureOut">
              <a:rPr lang="en-US" smtClean="0"/>
              <a:t>4/30/14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4169-0B66-7E43-8C78-B4403C528B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40B8-769E-454B-99FD-8F2BC0EECB82}" type="datetimeFigureOut">
              <a:rPr lang="en-US" smtClean="0"/>
              <a:t>4/30/14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4169-0B66-7E43-8C78-B4403C528B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40B8-769E-454B-99FD-8F2BC0EECB82}" type="datetimeFigureOut">
              <a:rPr lang="en-US" smtClean="0"/>
              <a:t>4/30/14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4169-0B66-7E43-8C78-B4403C528B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40B8-769E-454B-99FD-8F2BC0EECB82}" type="datetimeFigureOut">
              <a:rPr lang="en-US" smtClean="0"/>
              <a:t>4/30/14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4169-0B66-7E43-8C78-B4403C528B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84E40B8-769E-454B-99FD-8F2BC0EECB82}" type="datetimeFigureOut">
              <a:rPr lang="en-US" smtClean="0"/>
              <a:t>4/30/14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6794169-0B66-7E43-8C78-B4403C528B8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84E40B8-769E-454B-99FD-8F2BC0EECB82}" type="datetimeFigureOut">
              <a:rPr lang="en-US" smtClean="0"/>
              <a:t>4/30/14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6794169-0B66-7E43-8C78-B4403C528B8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2800" dirty="0" smtClean="0"/>
              <a:t>Discovering Relationships </a:t>
            </a:r>
            <a:br>
              <a:rPr lang="en-US" sz="2800" dirty="0" smtClean="0"/>
            </a:br>
            <a:r>
              <a:rPr lang="en-US" sz="2800" dirty="0" smtClean="0"/>
              <a:t>Using Transformations 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William O’Brien</a:t>
            </a:r>
          </a:p>
          <a:p>
            <a:r>
              <a:rPr lang="en-US" dirty="0" smtClean="0"/>
              <a:t>Coordinating Seminar</a:t>
            </a:r>
          </a:p>
          <a:p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88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What other measures changed by a scale factor of 3 when we performed this dilation?</a:t>
            </a:r>
          </a:p>
          <a:p>
            <a:pPr marL="118872" indent="0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Distances of the sides</a:t>
            </a:r>
          </a:p>
          <a:p>
            <a:pPr marL="118872" indent="0" algn="ctr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At which scale measure did the area increase by between the original and dilated figures? Was it by a scale factor of 3?</a:t>
            </a:r>
          </a:p>
          <a:p>
            <a:endParaRPr lang="en-US" sz="2400" dirty="0" smtClean="0"/>
          </a:p>
          <a:p>
            <a:pPr marL="118872" indent="0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No it was NOT by a scale factor of 3.  It increased by 9.</a:t>
            </a:r>
          </a:p>
          <a:p>
            <a:pPr marL="118872" indent="0" algn="ctr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What conjecture/conclusion can we derive from dilating by a scale factor of 3 and the total areas between the original and dilated figures?</a:t>
            </a:r>
          </a:p>
          <a:p>
            <a:endParaRPr lang="en-US" sz="2400" dirty="0" smtClean="0"/>
          </a:p>
          <a:p>
            <a:pPr marL="118872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It increases the total area by the </a:t>
            </a:r>
            <a:r>
              <a:rPr lang="en-US" sz="2400" dirty="0" smtClean="0">
                <a:solidFill>
                  <a:srgbClr val="FF0000"/>
                </a:solidFill>
              </a:rPr>
              <a:t>(scale factor)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in this case the scale factor was 3, so </a:t>
            </a:r>
            <a:r>
              <a:rPr lang="en-US" sz="2400" dirty="0" smtClean="0">
                <a:solidFill>
                  <a:srgbClr val="FF0000"/>
                </a:solidFill>
              </a:rPr>
              <a:t>(3)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= 9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marL="118872" indent="0" algn="ctr">
              <a:buNone/>
            </a:pPr>
            <a:endParaRPr lang="en-US" sz="2400" dirty="0" smtClean="0"/>
          </a:p>
          <a:p>
            <a:r>
              <a:rPr lang="en-US" sz="2400" dirty="0" smtClean="0"/>
              <a:t>Does this always prove to be true? – Try it on your own!</a:t>
            </a:r>
          </a:p>
          <a:p>
            <a:pPr marL="118872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838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Discovery learning through the use of transformational geometry.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Geometry courses - Grade Levels: 9-11</a:t>
            </a:r>
          </a:p>
          <a:p>
            <a:r>
              <a:rPr lang="en-US" sz="2400" dirty="0" smtClean="0"/>
              <a:t>Involves student interaction and application of skills learned in order to discover relationships and concepts.</a:t>
            </a:r>
          </a:p>
          <a:p>
            <a:r>
              <a:rPr lang="en-US" sz="2400" b="1" u="sng" dirty="0" smtClean="0"/>
              <a:t>Some skills include but are not limited to</a:t>
            </a:r>
            <a:r>
              <a:rPr lang="en-US" sz="2400" dirty="0" smtClean="0"/>
              <a:t>: reflections, rotations, dilations, calculating distance, and calculating area.</a:t>
            </a:r>
          </a:p>
          <a:p>
            <a:r>
              <a:rPr lang="en-US" sz="2400" dirty="0" smtClean="0"/>
              <a:t>The goal of the learning that takes place within this lesson is for students to create, evaluate, analyze, apply, understand, and remember such concepts discovered.</a:t>
            </a:r>
          </a:p>
          <a:p>
            <a:r>
              <a:rPr lang="en-US" sz="2400" dirty="0" smtClean="0"/>
              <a:t>The purpose is for students to discover relationships given points to create a figure.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his can be done with lots of geometric figures not only the figure you see today’s lesson.</a:t>
            </a:r>
          </a:p>
          <a:p>
            <a:pPr marL="118872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7167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Geometric 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Given the points A = (1,1), B = (4,1), and C = (4,5)</a:t>
            </a:r>
          </a:p>
          <a:p>
            <a:endParaRPr lang="en-US" sz="3000" dirty="0" smtClean="0"/>
          </a:p>
          <a:p>
            <a:r>
              <a:rPr lang="en-US" sz="3000" dirty="0" smtClean="0"/>
              <a:t>Students will plot the points and create the three sided figure on the coordinate grid worksheet</a:t>
            </a:r>
          </a:p>
          <a:p>
            <a:endParaRPr lang="en-US" sz="3000" dirty="0" smtClean="0"/>
          </a:p>
          <a:p>
            <a:r>
              <a:rPr lang="en-US" sz="3000" dirty="0" smtClean="0"/>
              <a:t>Students will refer to this coordinate grid worksheet while performing the transformations throughout the lesson worksheet.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27606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115710"/>
              </p:ext>
            </p:extLst>
          </p:nvPr>
        </p:nvGraphicFramePr>
        <p:xfrm>
          <a:off x="457200" y="1774825"/>
          <a:ext cx="8229600" cy="3954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8850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Point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Point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B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Point C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9885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Reflect over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Y-Axis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(-1,1)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(-4,1)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(-4,5)</a:t>
                      </a:r>
                      <a:endParaRPr lang="en-US" dirty="0"/>
                    </a:p>
                  </a:txBody>
                  <a:tcPr anchor="ctr"/>
                </a:tc>
              </a:tr>
              <a:tr h="9885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Reflect over </a:t>
                      </a:r>
                    </a:p>
                    <a:p>
                      <a:pPr algn="ctr"/>
                      <a:r>
                        <a:rPr lang="en-US" dirty="0" smtClean="0"/>
                        <a:t>X-Axis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(1,-1)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(4,-1)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(4,-5)</a:t>
                      </a:r>
                      <a:endParaRPr lang="en-US" dirty="0"/>
                    </a:p>
                  </a:txBody>
                  <a:tcPr anchor="ctr"/>
                </a:tc>
              </a:tr>
              <a:tr h="9885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Reflect over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The origin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(-1,-1)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(-4,-1)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(-4,-5)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19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 – Clockwise Only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101885"/>
              </p:ext>
            </p:extLst>
          </p:nvPr>
        </p:nvGraphicFramePr>
        <p:xfrm>
          <a:off x="457200" y="1774822"/>
          <a:ext cx="8229600" cy="4372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7449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Point 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Point B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Point C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8744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Rotate 90</a:t>
                      </a:r>
                    </a:p>
                    <a:p>
                      <a:pPr algn="ctr"/>
                      <a:r>
                        <a:rPr lang="en-US" dirty="0" smtClean="0"/>
                        <a:t>Degrees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(1,-1)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(1,-4)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(5,-4)</a:t>
                      </a:r>
                      <a:endParaRPr lang="en-US" dirty="0"/>
                    </a:p>
                  </a:txBody>
                  <a:tcPr anchor="ctr"/>
                </a:tc>
              </a:tr>
              <a:tr h="8744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Rotate 180</a:t>
                      </a:r>
                    </a:p>
                    <a:p>
                      <a:pPr algn="ctr"/>
                      <a:r>
                        <a:rPr lang="en-US" dirty="0" smtClean="0"/>
                        <a:t>Degrees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(-1,-1)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(-4,-1)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(-4,-5)</a:t>
                      </a:r>
                      <a:endParaRPr lang="en-US" dirty="0"/>
                    </a:p>
                  </a:txBody>
                  <a:tcPr anchor="ctr"/>
                </a:tc>
              </a:tr>
              <a:tr h="8744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Rotate 270 </a:t>
                      </a:r>
                    </a:p>
                    <a:p>
                      <a:pPr algn="ctr"/>
                      <a:r>
                        <a:rPr lang="en-US" dirty="0" smtClean="0"/>
                        <a:t>Degrees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(-1,1)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(-1,4)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(-5,4)</a:t>
                      </a:r>
                      <a:endParaRPr lang="en-US" dirty="0"/>
                    </a:p>
                  </a:txBody>
                  <a:tcPr anchor="ctr"/>
                </a:tc>
              </a:tr>
              <a:tr h="8744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Rotate 360</a:t>
                      </a:r>
                    </a:p>
                    <a:p>
                      <a:pPr algn="ctr"/>
                      <a:r>
                        <a:rPr lang="en-US" dirty="0" smtClean="0"/>
                        <a:t>Degrees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(4,1)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(4,5)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588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Discovery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What geometric figure did we create and are now performing transformations on?</a:t>
            </a:r>
          </a:p>
          <a:p>
            <a:endParaRPr lang="en-US" sz="2800" dirty="0" smtClean="0"/>
          </a:p>
          <a:p>
            <a:pPr marL="118872" indent="0"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Triangle</a:t>
            </a:r>
          </a:p>
          <a:p>
            <a:pPr marL="118872" indent="0" algn="ctr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At what degree measure(s) is the rotated figure identical to the original?</a:t>
            </a:r>
          </a:p>
          <a:p>
            <a:endParaRPr lang="en-US" sz="2800" dirty="0" smtClean="0"/>
          </a:p>
          <a:p>
            <a:pPr marL="118872" indent="0"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360 degrees</a:t>
            </a:r>
          </a:p>
          <a:p>
            <a:pPr marL="118872" indent="0" algn="ctr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At what degree measure is the rotated figure and the reflections over the origin identical to each other?</a:t>
            </a:r>
          </a:p>
          <a:p>
            <a:endParaRPr lang="en-US" sz="2800" dirty="0" smtClean="0"/>
          </a:p>
          <a:p>
            <a:pPr marL="118872" indent="0"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180 degrees</a:t>
            </a:r>
          </a:p>
          <a:p>
            <a:pPr marL="118872" indent="0" algn="ctr">
              <a:buNone/>
            </a:pPr>
            <a:endParaRPr lang="en-US" sz="2800" b="1" i="1" dirty="0" smtClean="0"/>
          </a:p>
          <a:p>
            <a:pPr marL="118872" indent="0">
              <a:buNone/>
            </a:pPr>
            <a:r>
              <a:rPr lang="en-US" sz="2800" b="1" i="1" dirty="0" smtClean="0"/>
              <a:t>At this time you can talk to your students about these relationships – also, discuss if the same exists if it is done counterclockwise.</a:t>
            </a:r>
          </a:p>
        </p:txBody>
      </p:sp>
    </p:spTree>
    <p:extLst>
      <p:ext uri="{BB962C8B-B14F-4D97-AF65-F5344CB8AC3E}">
        <p14:creationId xmlns:p14="http://schemas.microsoft.com/office/powerpoint/2010/main" val="274248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167403"/>
              </p:ext>
            </p:extLst>
          </p:nvPr>
        </p:nvGraphicFramePr>
        <p:xfrm>
          <a:off x="457200" y="1774821"/>
          <a:ext cx="8229600" cy="3117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5852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Point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A’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Point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B’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Point C’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5585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Dilate figure </a:t>
                      </a:r>
                      <a:r>
                        <a:rPr lang="en-US" b="1" dirty="0" smtClean="0"/>
                        <a:t>ABC</a:t>
                      </a:r>
                      <a:r>
                        <a:rPr lang="en-US" b="0" dirty="0" smtClean="0"/>
                        <a:t> by a scale factor of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(3,3)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(12,3)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(12,15)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156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Distances of Sides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799427"/>
              </p:ext>
            </p:extLst>
          </p:nvPr>
        </p:nvGraphicFramePr>
        <p:xfrm>
          <a:off x="457200" y="1774825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dBC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dAC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Distances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444235"/>
              </p:ext>
            </p:extLst>
          </p:nvPr>
        </p:nvGraphicFramePr>
        <p:xfrm>
          <a:off x="457200" y="1774825"/>
          <a:ext cx="8229600" cy="1818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0941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dAB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dBC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dAC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9094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Distances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557950"/>
              </p:ext>
            </p:extLst>
          </p:nvPr>
        </p:nvGraphicFramePr>
        <p:xfrm>
          <a:off x="565294" y="4260660"/>
          <a:ext cx="8229600" cy="1818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0941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dA’B’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dB’C’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dA’C’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9094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Distances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871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the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400" b="1" i="1" u="sng" dirty="0" smtClean="0"/>
              <a:t>Area of the Original</a:t>
            </a:r>
            <a:r>
              <a:rPr lang="en-US" sz="2400" b="1" i="1" u="sng" dirty="0"/>
              <a:t> </a:t>
            </a:r>
            <a:r>
              <a:rPr lang="en-US" sz="2400" b="1" i="1" u="sng" dirty="0" smtClean="0"/>
              <a:t>Figure</a:t>
            </a:r>
          </a:p>
          <a:p>
            <a:pPr marL="118872" indent="0">
              <a:buNone/>
            </a:pPr>
            <a:endParaRPr lang="en-US" sz="2400" b="1" i="1" u="sng" dirty="0"/>
          </a:p>
          <a:p>
            <a:pPr marL="118872" indent="0">
              <a:buNone/>
            </a:pPr>
            <a:r>
              <a:rPr lang="en-US" sz="2400" dirty="0" smtClean="0"/>
              <a:t>A = ½ </a:t>
            </a:r>
            <a:r>
              <a:rPr lang="en-US" sz="2400" dirty="0" smtClean="0"/>
              <a:t>bh</a:t>
            </a: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A = ½ (3)(4)</a:t>
            </a:r>
          </a:p>
          <a:p>
            <a:pPr marL="118872" indent="0">
              <a:buNone/>
            </a:pPr>
            <a:r>
              <a:rPr lang="en-US" sz="2400" dirty="0" smtClean="0"/>
              <a:t>A = ½ (12)</a:t>
            </a:r>
          </a:p>
          <a:p>
            <a:pPr marL="118872" indent="0">
              <a:buNone/>
            </a:pPr>
            <a:r>
              <a:rPr lang="en-US" sz="2400" dirty="0" smtClean="0"/>
              <a:t>A = 6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400" b="1" i="1" u="sng" dirty="0" smtClean="0"/>
              <a:t>Area of the Dilated Figure</a:t>
            </a:r>
          </a:p>
          <a:p>
            <a:pPr marL="118872" indent="0">
              <a:buNone/>
            </a:pPr>
            <a:endParaRPr lang="en-US" sz="2400" b="1" i="1" u="sng" dirty="0"/>
          </a:p>
          <a:p>
            <a:pPr marL="118872" indent="0">
              <a:buNone/>
            </a:pPr>
            <a:r>
              <a:rPr lang="en-US" sz="2400" dirty="0" smtClean="0"/>
              <a:t>A = ½ </a:t>
            </a:r>
            <a:r>
              <a:rPr lang="en-US" sz="2400" dirty="0" smtClean="0"/>
              <a:t>bh</a:t>
            </a: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A = ½ (9)(12)</a:t>
            </a:r>
          </a:p>
          <a:p>
            <a:pPr marL="118872" indent="0">
              <a:buNone/>
            </a:pPr>
            <a:r>
              <a:rPr lang="en-US" sz="2400" dirty="0" smtClean="0"/>
              <a:t>A = </a:t>
            </a:r>
            <a:r>
              <a:rPr lang="en-US" sz="2400" dirty="0"/>
              <a:t>½ </a:t>
            </a:r>
            <a:r>
              <a:rPr lang="en-US" sz="2400" dirty="0" smtClean="0"/>
              <a:t>(108)</a:t>
            </a:r>
          </a:p>
          <a:p>
            <a:pPr marL="118872" indent="0">
              <a:buNone/>
            </a:pPr>
            <a:r>
              <a:rPr lang="en-US" sz="2400" dirty="0" smtClean="0"/>
              <a:t>A = 54</a:t>
            </a:r>
            <a:endParaRPr lang="en-US" sz="2400" dirty="0"/>
          </a:p>
          <a:p>
            <a:pPr marL="11887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3952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1405</TotalTime>
  <Words>668</Words>
  <Application>Microsoft Macintosh PowerPoint</Application>
  <PresentationFormat>On-screen Show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Discovering Relationships  Using Transformations   </vt:lpstr>
      <vt:lpstr>Discovery learning through the use of transformational geometry.</vt:lpstr>
      <vt:lpstr>Creating the Geometric Figure</vt:lpstr>
      <vt:lpstr>Reflections</vt:lpstr>
      <vt:lpstr>Rotations – Clockwise Only</vt:lpstr>
      <vt:lpstr>Discovery Questions</vt:lpstr>
      <vt:lpstr>Dilations</vt:lpstr>
      <vt:lpstr>Calculating Distances of Sides</vt:lpstr>
      <vt:lpstr>Calculating the Area</vt:lpstr>
      <vt:lpstr>Discovery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Relationships  Using Transformations on Geometric Figures  </dc:title>
  <dc:creator>william obrien</dc:creator>
  <cp:lastModifiedBy>william obrien</cp:lastModifiedBy>
  <cp:revision>12</cp:revision>
  <dcterms:created xsi:type="dcterms:W3CDTF">2014-04-30T16:34:16Z</dcterms:created>
  <dcterms:modified xsi:type="dcterms:W3CDTF">2014-05-01T15:59:41Z</dcterms:modified>
</cp:coreProperties>
</file>